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8" r:id="rId2"/>
    <p:sldId id="282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3" r:id="rId14"/>
    <p:sldId id="274" r:id="rId15"/>
    <p:sldId id="277" r:id="rId16"/>
    <p:sldId id="278" r:id="rId17"/>
    <p:sldId id="283" r:id="rId18"/>
    <p:sldId id="270" r:id="rId19"/>
    <p:sldId id="271" r:id="rId20"/>
    <p:sldId id="272" r:id="rId21"/>
    <p:sldId id="276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4573"/>
    <a:srgbClr val="604A7B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1" autoAdjust="0"/>
    <p:restoredTop sz="78650" autoAdjust="0"/>
  </p:normalViewPr>
  <p:slideViewPr>
    <p:cSldViewPr snapToGrid="0">
      <p:cViewPr varScale="1">
        <p:scale>
          <a:sx n="81" d="100"/>
          <a:sy n="81" d="100"/>
        </p:scale>
        <p:origin x="696" y="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16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folder for this key concept can be downloaded from </a:t>
            </a:r>
            <a:r>
              <a:rPr lang="en-GB" sz="1600" b="1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www.BestEvidenceScienceTeaching.org</a:t>
            </a:r>
          </a:p>
          <a:p>
            <a:pPr algn="l">
              <a:spcAft>
                <a:spcPts val="600"/>
              </a:spcAft>
            </a:pP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It contains: </a:t>
            </a:r>
            <a:endParaRPr lang="en-GB" sz="1600" b="1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Teacher notes for this key concept </a:t>
            </a:r>
            <a:r>
              <a:rPr lang="en-GB" sz="16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that</a:t>
            </a: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2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include </a:t>
            </a:r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a summary of the research evidence on relevant preconceptions and misunderstandings.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folder of </a:t>
            </a:r>
            <a:r>
              <a:rPr lang="en-GB" sz="1200" b="1" i="1" baseline="0" dirty="0" smtClean="0">
                <a:solidFill>
                  <a:schemeClr val="tx1"/>
                </a:solidFill>
              </a:rPr>
              <a:t>student sheets and teacher notes 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that contains printable and editable worksheets, together with full teacher notes for each activity.</a:t>
            </a:r>
          </a:p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703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8398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PMA4.1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the equation ρ=m/V and use it to make calculations.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mass (weight) and density are the same thing; and weight and mass are the same thing.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i="0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8160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PMA4.1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use the particle model to explain differences in density.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particles do not have mass; and particles do not have volume.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732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All three statements are right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</a:t>
            </a:r>
            <a:r>
              <a:rPr lang="en-GB" sz="1200" b="0" i="1" baseline="0" smtClean="0">
                <a:solidFill>
                  <a:schemeClr val="tx1"/>
                </a:solidFill>
              </a:rPr>
              <a:t>teacher notes for 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8727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PMA4.1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the density of water in its solid state is less than the density of water in its liquid state.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particles in the ice must be more closely packed than in water because it is a solid; and particles of a substance change when the substance changes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996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 and 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5385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9949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PMA4.1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the equation ρ=m/V and use it to make calculations.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mass (weight) and density are the same thing; and weight and mass are the same thing.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6786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Sana, Ursula and Wiktoria are right, Teagan and Violet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more detailed answer, with a discussion of what the statements reveal about students’ 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376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644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PMA4.1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use the particle model to explain differences in density.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particles do not have mass; and particles do not have volume.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Full answers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9669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PMA4.1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the density of water in its solid state is less than the density of water in its liquid state.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particles in the ice must be more closely packed than in water because it is a solid; and particles of a substance change when the substance changes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9950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Suggested answers are show</a:t>
            </a:r>
            <a:r>
              <a:rPr lang="en-GB" baseline="0" dirty="0" smtClean="0"/>
              <a:t>n on the next slide.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397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 smtClean="0"/>
              <a:t>Answers to the particle</a:t>
            </a:r>
            <a:r>
              <a:rPr lang="en-GB" i="1" baseline="0" dirty="0" smtClean="0"/>
              <a:t> diagrams </a:t>
            </a:r>
            <a:r>
              <a:rPr lang="en-GB" i="1" dirty="0" smtClean="0"/>
              <a:t>are revealed by clicking on the mouse.</a:t>
            </a:r>
            <a:endParaRPr lang="en-GB" i="0" dirty="0" smtClean="0"/>
          </a:p>
          <a:p>
            <a:endParaRPr lang="en-GB" dirty="0" smtClean="0"/>
          </a:p>
          <a:p>
            <a:r>
              <a:rPr lang="en-GB" sz="1200" b="0" i="1" baseline="0" dirty="0" smtClean="0">
                <a:solidFill>
                  <a:schemeClr val="tx1"/>
                </a:solidFill>
              </a:rPr>
              <a:t>Detailed answers to the written questions can be found in the teacher notes for this activity.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918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PMA4.1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characteristics of objects or substances with high (or low) densities.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Mass (weight) and density are the same thing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i="0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687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15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901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PMA4.1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characteristics of objects or substances with high (or low) densities.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Mass (weight) and density are the same thing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 smtClean="0"/>
          </a:p>
          <a:p>
            <a:r>
              <a:rPr lang="en-GB" dirty="0" smtClean="0"/>
              <a:t>Images</a:t>
            </a:r>
            <a:r>
              <a:rPr lang="en-GB" baseline="0" dirty="0" smtClean="0"/>
              <a:t> by Hans </a:t>
            </a:r>
            <a:r>
              <a:rPr lang="en-GB" baseline="0" dirty="0" err="1" smtClean="0"/>
              <a:t>Braxmeier</a:t>
            </a:r>
            <a:r>
              <a:rPr lang="en-GB" baseline="0" dirty="0" smtClean="0"/>
              <a:t> and Igor2008, both from Pixabay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015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 smtClean="0"/>
              <a:t>Answers are revealed by clicking on the mouse.</a:t>
            </a:r>
            <a:endParaRPr lang="en-GB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155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 smtClean="0"/>
              <a:t>Answers are revealed by clicking on the mouse.</a:t>
            </a:r>
            <a:endParaRPr lang="en-GB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0875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PMA4.1</a:t>
            </a:r>
            <a:r>
              <a:rPr lang="en-GB" b="1" dirty="0" smtClean="0"/>
              <a:t>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compare the density of objects that differ in both mass and volume.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mass (weight) and density are the same thing.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i="0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Word document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976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21.xml"/><Relationship Id="rId3" Type="http://schemas.openxmlformats.org/officeDocument/2006/relationships/image" Target="../media/image1.png"/><Relationship Id="rId7" Type="http://schemas.openxmlformats.org/officeDocument/2006/relationships/slide" Target="slide6.xml"/><Relationship Id="rId12" Type="http://schemas.openxmlformats.org/officeDocument/2006/relationships/slide" Target="slide1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15.xml"/><Relationship Id="rId5" Type="http://schemas.openxmlformats.org/officeDocument/2006/relationships/image" Target="../media/image2.png"/><Relationship Id="rId10" Type="http://schemas.openxmlformats.org/officeDocument/2006/relationships/slide" Target="slide13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12.xml"/><Relationship Id="rId14" Type="http://schemas.openxmlformats.org/officeDocument/2006/relationships/slide" Target="slide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212333" y="5690206"/>
            <a:ext cx="3926671" cy="222250"/>
            <a:chOff x="193862" y="5695967"/>
            <a:chExt cx="3926671" cy="222250"/>
          </a:xfrm>
        </p:grpSpPr>
        <p:sp>
          <p:nvSpPr>
            <p:cNvPr id="42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</a:t>
              </a:r>
              <a:r>
                <a:rPr lang="en-GB" sz="9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learning.</a:t>
              </a:r>
              <a:endParaRPr lang="en-GB" sz="9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5A4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links.</a:t>
            </a:r>
          </a:p>
          <a:p>
            <a:pPr algn="ctr"/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1513138" y="29069"/>
            <a:ext cx="6132336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PMA4.1 Density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12333" y="813857"/>
            <a:ext cx="8683572" cy="4682509"/>
            <a:chOff x="212333" y="813857"/>
            <a:chExt cx="8683572" cy="4682509"/>
          </a:xfrm>
        </p:grpSpPr>
        <p:grpSp>
          <p:nvGrpSpPr>
            <p:cNvPr id="89" name="Group 88"/>
            <p:cNvGrpSpPr/>
            <p:nvPr/>
          </p:nvGrpSpPr>
          <p:grpSpPr>
            <a:xfrm>
              <a:off x="212333" y="813857"/>
              <a:ext cx="8683572" cy="4682509"/>
              <a:chOff x="213529" y="766232"/>
              <a:chExt cx="8683572" cy="4682509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213529" y="766232"/>
                <a:ext cx="8681180" cy="4682322"/>
                <a:chOff x="213528" y="781472"/>
                <a:chExt cx="8681180" cy="4682322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213528" y="781472"/>
                  <a:ext cx="8681180" cy="4682322"/>
                  <a:chOff x="237339" y="997372"/>
                  <a:chExt cx="8681180" cy="4682322"/>
                </a:xfrm>
              </p:grpSpPr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1353428" y="997372"/>
                    <a:ext cx="7565091" cy="1942089"/>
                    <a:chOff x="1348745" y="997475"/>
                    <a:chExt cx="7565091" cy="1942089"/>
                  </a:xfrm>
                </p:grpSpPr>
                <p:grpSp>
                  <p:nvGrpSpPr>
                    <p:cNvPr id="32" name="Group 31"/>
                    <p:cNvGrpSpPr/>
                    <p:nvPr/>
                  </p:nvGrpSpPr>
                  <p:grpSpPr>
                    <a:xfrm>
                      <a:off x="1348745" y="997475"/>
                      <a:ext cx="7565091" cy="1942089"/>
                      <a:chOff x="1348745" y="997475"/>
                      <a:chExt cx="7565091" cy="1942089"/>
                    </a:xfrm>
                  </p:grpSpPr>
                  <p:sp>
                    <p:nvSpPr>
                      <p:cNvPr id="2" name="Rectangle 1"/>
                      <p:cNvSpPr/>
                      <p:nvPr/>
                    </p:nvSpPr>
                    <p:spPr>
                      <a:xfrm>
                        <a:off x="1348745" y="997475"/>
                        <a:ext cx="7565091" cy="50379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</a:pPr>
                        <a:r>
                          <a:rPr lang="en-GB" sz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Density, the mass of material in 1m</a:t>
                        </a:r>
                        <a:r>
                          <a:rPr lang="en-GB" sz="1200" baseline="30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3</a:t>
                        </a:r>
                        <a:r>
                          <a:rPr lang="en-GB" sz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 or in 1cm</a:t>
                        </a:r>
                        <a:r>
                          <a:rPr lang="en-GB" sz="1200" baseline="30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3</a:t>
                        </a:r>
                        <a:r>
                          <a:rPr lang="en-GB" sz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, is dependent on both the mass of its particles and their spatial arrangement. </a:t>
                        </a:r>
                      </a:p>
                    </p:txBody>
                  </p:sp>
                  <p:sp>
                    <p:nvSpPr>
                      <p:cNvPr id="4" name="Rectangle 3"/>
                      <p:cNvSpPr/>
                      <p:nvPr/>
                    </p:nvSpPr>
                    <p:spPr>
                      <a:xfrm>
                        <a:off x="1348745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Describe characteristics of objects or substances with high (or low) densities.</a:t>
                        </a:r>
                      </a:p>
                    </p:txBody>
                  </p:sp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2861813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Compare the density of objects that differ in both mass and volume.</a:t>
                        </a:r>
                      </a:p>
                    </p:txBody>
                  </p:sp>
                  <p:sp>
                    <p:nvSpPr>
                      <p:cNvPr id="15" name="Rectangle 14"/>
                      <p:cNvSpPr/>
                      <p:nvPr/>
                    </p:nvSpPr>
                    <p:spPr>
                      <a:xfrm>
                        <a:off x="4374881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Explain the equation ρ=m/V and use it to make calculations.</a:t>
                        </a:r>
                      </a:p>
                    </p:txBody>
                  </p:sp>
                  <p:sp>
                    <p:nvSpPr>
                      <p:cNvPr id="16" name="Rectangle 15"/>
                      <p:cNvSpPr/>
                      <p:nvPr/>
                    </p:nvSpPr>
                    <p:spPr>
                      <a:xfrm>
                        <a:off x="5887949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Use the particle model to explain differences in density. </a:t>
                        </a:r>
                      </a:p>
                    </p:txBody>
                  </p:sp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7401019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Explain why the density of water in its solid state is less than the density of water in its liquid state.</a:t>
                        </a:r>
                      </a:p>
                    </p:txBody>
                  </p:sp>
                  <p:sp>
                    <p:nvSpPr>
                      <p:cNvPr id="20" name="Text Box 234"/>
                      <p:cNvSpPr txBox="1"/>
                      <p:nvPr/>
                    </p:nvSpPr>
                    <p:spPr>
                      <a:xfrm>
                        <a:off x="1464900" y="2601021"/>
                        <a:ext cx="200025" cy="222250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 w="6350">
                        <a:noFill/>
                      </a:ln>
                    </p:spPr>
                    <p:txBody>
                      <a:bodyPr rot="0" spcFirstLastPara="0" vert="horz" wrap="square" lIns="36000" tIns="36000" rIns="36000" bIns="36000" numCol="1" spcCol="0" rtlCol="0" fromWordArt="0" anchor="ctr" anchorCtr="0" forceAA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GB" sz="800" b="1" dirty="0">
                            <a:solidFill>
                              <a:srgbClr val="FFFFFF"/>
                            </a:solidFill>
                            <a:effectLst/>
                            <a:latin typeface="Arial Black" panose="020B0A040201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P</a:t>
                        </a:r>
                        <a:endPara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1" name="Text Box 234"/>
                      <p:cNvSpPr txBox="1"/>
                      <p:nvPr/>
                    </p:nvSpPr>
                    <p:spPr>
                      <a:xfrm>
                        <a:off x="2977969" y="2603943"/>
                        <a:ext cx="200025" cy="222250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 w="6350">
                        <a:noFill/>
                      </a:ln>
                    </p:spPr>
                    <p:txBody>
                      <a:bodyPr rot="0" spcFirstLastPara="0" vert="horz" wrap="square" lIns="36000" tIns="36000" rIns="36000" bIns="36000" numCol="1" spcCol="0" rtlCol="0" fromWordArt="0" anchor="ctr" anchorCtr="0" forceAA="0" compatLnSpc="1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GB" sz="800" b="1" dirty="0">
                            <a:solidFill>
                              <a:srgbClr val="FFFFFF"/>
                            </a:solidFill>
                            <a:effectLst/>
                            <a:latin typeface="Arial Black" panose="020B0A040201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P</a:t>
                        </a:r>
                        <a:endPara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pic>
                    <p:nvPicPr>
                      <p:cNvPr id="23" name="Picture 22"/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1019" y="1501269"/>
                        <a:ext cx="7344000" cy="242623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33" name="Rectangle 32"/>
                    <p:cNvSpPr/>
                    <p:nvPr/>
                  </p:nvSpPr>
                  <p:spPr>
                    <a:xfrm>
                      <a:off x="1348745" y="1497988"/>
                      <a:ext cx="7564274" cy="21737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</a:pPr>
                      <a:endParaRPr lang="en-GB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237339" y="1016796"/>
                    <a:ext cx="1080254" cy="4662898"/>
                    <a:chOff x="237339" y="1016796"/>
                    <a:chExt cx="1080254" cy="4662898"/>
                  </a:xfrm>
                </p:grpSpPr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238410" y="1016796"/>
                      <a:ext cx="1079183" cy="461665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Learning focus 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237341" y="1497885"/>
                      <a:ext cx="1079183" cy="1441576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8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As students’ conceptual understanding progresses they can:</a:t>
                      </a:r>
                      <a:endParaRPr lang="en-GB" sz="8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237339" y="3013367"/>
                      <a:ext cx="1079183" cy="129600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Diagnostic questions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237339" y="4383694"/>
                      <a:ext cx="1079183" cy="129600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Response activities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50" name="Group 49"/>
                <p:cNvGrpSpPr/>
                <p:nvPr/>
              </p:nvGrpSpPr>
              <p:grpSpPr>
                <a:xfrm>
                  <a:off x="1329617" y="2797467"/>
                  <a:ext cx="1512000" cy="1296188"/>
                  <a:chOff x="1329617" y="2804703"/>
                  <a:chExt cx="1512000" cy="1296188"/>
                </a:xfrm>
              </p:grpSpPr>
              <p:sp>
                <p:nvSpPr>
                  <p:cNvPr id="48" name="TextBox 47">
                    <a:hlinkClick r:id="rId6" action="ppaction://hlinksldjump"/>
                  </p:cNvPr>
                  <p:cNvSpPr txBox="1"/>
                  <p:nvPr/>
                </p:nvSpPr>
                <p:spPr>
                  <a:xfrm>
                    <a:off x="1330956" y="2804703"/>
                    <a:ext cx="1510661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Comparing density</a:t>
                    </a:r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49" name="TextBox 48">
                    <a:hlinkClick r:id="rId7" action="ppaction://hlinksldjump"/>
                  </p:cNvPr>
                  <p:cNvSpPr txBox="1"/>
                  <p:nvPr/>
                </p:nvSpPr>
                <p:spPr>
                  <a:xfrm>
                    <a:off x="1329617" y="3452891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Railway sleepers</a:t>
                    </a:r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</p:grpSp>
          <p:sp>
            <p:nvSpPr>
              <p:cNvPr id="52" name="TextBox 51">
                <a:hlinkClick r:id="rId8" action="ppaction://hlinksldjump"/>
              </p:cNvPr>
              <p:cNvSpPr txBox="1"/>
              <p:nvPr/>
            </p:nvSpPr>
            <p:spPr>
              <a:xfrm>
                <a:off x="2843489" y="2782227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Density by numbers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3" name="TextBox 52">
                <a:hlinkClick r:id="rId9" action="ppaction://hlinksldjump"/>
              </p:cNvPr>
              <p:cNvSpPr txBox="1"/>
              <p:nvPr/>
            </p:nvSpPr>
            <p:spPr>
              <a:xfrm>
                <a:off x="4357360" y="2782227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Defining density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4" name="TextBox 53">
                <a:hlinkClick r:id="rId10" action="ppaction://hlinksldjump"/>
              </p:cNvPr>
              <p:cNvSpPr txBox="1"/>
              <p:nvPr/>
            </p:nvSpPr>
            <p:spPr>
              <a:xfrm>
                <a:off x="5871231" y="2782227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Particle characteristics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5" name="TextBox 54">
                <a:hlinkClick r:id="rId11" action="ppaction://hlinksldjump"/>
              </p:cNvPr>
              <p:cNvSpPr txBox="1"/>
              <p:nvPr/>
            </p:nvSpPr>
            <p:spPr>
              <a:xfrm>
                <a:off x="7385101" y="2782227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Cold water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329617" y="4152554"/>
                <a:ext cx="1512001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1" name="TextBox 60">
                <a:hlinkClick r:id="rId12" action="ppaction://hlinksldjump"/>
              </p:cNvPr>
              <p:cNvSpPr txBox="1"/>
              <p:nvPr/>
            </p:nvSpPr>
            <p:spPr>
              <a:xfrm>
                <a:off x="4353619" y="4152554"/>
                <a:ext cx="1513068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Measuring density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2" name="TextBox 61">
                <a:hlinkClick r:id="rId13" action="ppaction://hlinksldjump"/>
              </p:cNvPr>
              <p:cNvSpPr txBox="1"/>
              <p:nvPr/>
            </p:nvSpPr>
            <p:spPr>
              <a:xfrm>
                <a:off x="5870963" y="4152554"/>
                <a:ext cx="1513068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Modelling density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4" name="TextBox 63">
                <a:hlinkClick r:id="rId14" action="ppaction://hlinksldjump"/>
              </p:cNvPr>
              <p:cNvSpPr txBox="1"/>
              <p:nvPr/>
            </p:nvSpPr>
            <p:spPr>
              <a:xfrm>
                <a:off x="7385101" y="4152554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Particle anomaly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2842293" y="4200179"/>
              <a:ext cx="1512001" cy="129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en-GB" sz="11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Density by numbers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31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marR="0" lvl="0" indent="-5349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block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has the biggest density?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57201" y="3333616"/>
            <a:ext cx="512618" cy="531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marR="0" lvl="0" indent="-5349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98600" y="1721766"/>
            <a:ext cx="7602363" cy="3072542"/>
            <a:chOff x="798600" y="1721766"/>
            <a:chExt cx="7602363" cy="3072542"/>
          </a:xfrm>
        </p:grpSpPr>
        <p:grpSp>
          <p:nvGrpSpPr>
            <p:cNvPr id="18" name="Group 17"/>
            <p:cNvGrpSpPr/>
            <p:nvPr/>
          </p:nvGrpSpPr>
          <p:grpSpPr>
            <a:xfrm>
              <a:off x="798600" y="1721766"/>
              <a:ext cx="7602363" cy="3072542"/>
              <a:chOff x="805456" y="1632758"/>
              <a:chExt cx="7602363" cy="307254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805456" y="1632758"/>
                <a:ext cx="2028015" cy="3072542"/>
                <a:chOff x="1329335" y="1632758"/>
                <a:chExt cx="2028015" cy="3072542"/>
              </a:xfrm>
            </p:grpSpPr>
            <p:sp>
              <p:nvSpPr>
                <p:cNvPr id="4" name="Rounded Rectangle 3"/>
                <p:cNvSpPr/>
                <p:nvPr/>
              </p:nvSpPr>
              <p:spPr>
                <a:xfrm>
                  <a:off x="1756055" y="1632758"/>
                  <a:ext cx="963168" cy="841248"/>
                </a:xfrm>
                <a:prstGeom prst="roundRect">
                  <a:avLst>
                    <a:gd name="adj" fmla="val 6522"/>
                  </a:avLst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  <a:scene3d>
                  <a:camera prst="orthographicFront">
                    <a:rot lat="16800000" lon="1200000" rev="20400000"/>
                  </a:camera>
                  <a:lightRig rig="threePt" dir="t"/>
                </a:scene3d>
                <a:sp3d extrusionH="1790700" prstMaterial="metal"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1329335" y="1642139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  <a:endParaRPr lang="en-GB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1329335" y="4120525"/>
                  <a:ext cx="202801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901700" indent="-901700"/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Mass	1000 g</a:t>
                  </a:r>
                </a:p>
                <a:p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Volume 	141 cm</a:t>
                  </a:r>
                  <a:r>
                    <a:rPr lang="en-GB" sz="1600" baseline="300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3</a:t>
                  </a:r>
                  <a:endParaRPr lang="en-GB" sz="1600" baseline="300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3592629" y="1642139"/>
                <a:ext cx="2028015" cy="3063161"/>
                <a:chOff x="3645814" y="1642139"/>
                <a:chExt cx="2028015" cy="3063161"/>
              </a:xfrm>
            </p:grpSpPr>
            <p:sp>
              <p:nvSpPr>
                <p:cNvPr id="31" name="TextBox 30"/>
                <p:cNvSpPr txBox="1"/>
                <p:nvPr/>
              </p:nvSpPr>
              <p:spPr>
                <a:xfrm>
                  <a:off x="3645815" y="1642139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  <a:endParaRPr lang="en-GB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3645814" y="4120525"/>
                  <a:ext cx="202801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901700" indent="-901700"/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Mass	1000 g</a:t>
                  </a:r>
                </a:p>
                <a:p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Volume 	52 cm</a:t>
                  </a:r>
                  <a:r>
                    <a:rPr lang="en-GB" sz="1600" baseline="300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3</a:t>
                  </a:r>
                  <a:endParaRPr lang="en-GB" sz="1600" baseline="300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6379803" y="1642139"/>
                <a:ext cx="2028016" cy="3063161"/>
                <a:chOff x="5962295" y="1642139"/>
                <a:chExt cx="2028016" cy="3063161"/>
              </a:xfrm>
            </p:grpSpPr>
            <p:sp>
              <p:nvSpPr>
                <p:cNvPr id="32" name="TextBox 31"/>
                <p:cNvSpPr txBox="1"/>
                <p:nvPr/>
              </p:nvSpPr>
              <p:spPr>
                <a:xfrm>
                  <a:off x="5962295" y="1642139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GB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5962296" y="4120525"/>
                  <a:ext cx="202801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901700" indent="-901700"/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Mass	1000 g</a:t>
                  </a:r>
                </a:p>
                <a:p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Volume 	47 cm</a:t>
                  </a:r>
                  <a:r>
                    <a:rPr lang="en-GB" sz="1600" baseline="300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3</a:t>
                  </a:r>
                  <a:endParaRPr lang="en-GB" sz="1600" baseline="300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sp>
          <p:nvSpPr>
            <p:cNvPr id="19" name="Rounded Rectangle 18"/>
            <p:cNvSpPr/>
            <p:nvPr/>
          </p:nvSpPr>
          <p:spPr>
            <a:xfrm>
              <a:off x="4012494" y="2825352"/>
              <a:ext cx="963168" cy="841248"/>
            </a:xfrm>
            <a:prstGeom prst="roundRect">
              <a:avLst>
                <a:gd name="adj" fmla="val 652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>
                <a:rot lat="16800000" lon="1200000" rev="20400000"/>
              </a:camera>
              <a:lightRig rig="threePt" dir="t"/>
            </a:scene3d>
            <a:sp3d extrusionH="660400" prstMaterial="metal"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799667" y="2904097"/>
              <a:ext cx="963168" cy="841248"/>
            </a:xfrm>
            <a:prstGeom prst="roundRect">
              <a:avLst>
                <a:gd name="adj" fmla="val 6522"/>
              </a:avLst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>
                <a:rot lat="16800000" lon="1200000" rev="20400000"/>
              </a:camera>
              <a:lightRig rig="threePt" dir="t"/>
            </a:scene3d>
            <a:sp3d extrusionH="596900" prstMaterial="metal"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388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Density by numbers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31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marR="0" lvl="0" indent="-5349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block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has the biggest density?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57201" y="3333616"/>
            <a:ext cx="512618" cy="531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marR="0" lvl="0" indent="-5349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98600" y="1495189"/>
            <a:ext cx="7602363" cy="3299119"/>
            <a:chOff x="798600" y="1495189"/>
            <a:chExt cx="7602363" cy="3299119"/>
          </a:xfrm>
        </p:grpSpPr>
        <p:grpSp>
          <p:nvGrpSpPr>
            <p:cNvPr id="21" name="Group 20"/>
            <p:cNvGrpSpPr/>
            <p:nvPr/>
          </p:nvGrpSpPr>
          <p:grpSpPr>
            <a:xfrm>
              <a:off x="798600" y="1495189"/>
              <a:ext cx="7602363" cy="3299119"/>
              <a:chOff x="805456" y="1406181"/>
              <a:chExt cx="7602363" cy="3299119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805456" y="1406181"/>
                <a:ext cx="6964235" cy="3299119"/>
                <a:chOff x="1329335" y="1406181"/>
                <a:chExt cx="6964235" cy="3299119"/>
              </a:xfrm>
            </p:grpSpPr>
            <p:sp>
              <p:nvSpPr>
                <p:cNvPr id="36" name="Rounded Rectangle 35"/>
                <p:cNvSpPr/>
                <p:nvPr/>
              </p:nvSpPr>
              <p:spPr>
                <a:xfrm>
                  <a:off x="7330402" y="1406181"/>
                  <a:ext cx="963168" cy="841248"/>
                </a:xfrm>
                <a:prstGeom prst="roundRect">
                  <a:avLst>
                    <a:gd name="adj" fmla="val 6522"/>
                  </a:avLst>
                </a:prstGeom>
                <a:gradFill flip="none" rotWithShape="1">
                  <a:gsLst>
                    <a:gs pos="0">
                      <a:schemeClr val="accent3">
                        <a:lumMod val="67000"/>
                      </a:schemeClr>
                    </a:gs>
                    <a:gs pos="48000">
                      <a:schemeClr val="accent3">
                        <a:lumMod val="97000"/>
                        <a:lumOff val="3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scene3d>
                  <a:camera prst="orthographicFront">
                    <a:rot lat="16800000" lon="1200000" rev="20400000"/>
                  </a:camera>
                  <a:lightRig rig="threePt" dir="t"/>
                </a:scene3d>
                <a:sp3d extrusionH="2032000" prstMaterial="metal">
                  <a:bevelT w="25400" h="25400"/>
                  <a:bevelB w="25400" h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1329335" y="1642139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  <a:endParaRPr lang="en-GB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1329335" y="4120525"/>
                  <a:ext cx="202801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901700" indent="-901700"/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Mass	200 g</a:t>
                  </a:r>
                </a:p>
                <a:p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Volume 	80 cm</a:t>
                  </a:r>
                  <a:r>
                    <a:rPr lang="en-GB" sz="1600" baseline="300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3</a:t>
                  </a:r>
                  <a:endParaRPr lang="en-GB" sz="1600" baseline="300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3592629" y="1642139"/>
                <a:ext cx="2028015" cy="3063161"/>
                <a:chOff x="3645814" y="1642139"/>
                <a:chExt cx="2028015" cy="3063161"/>
              </a:xfrm>
            </p:grpSpPr>
            <p:sp>
              <p:nvSpPr>
                <p:cNvPr id="33" name="TextBox 32"/>
                <p:cNvSpPr txBox="1"/>
                <p:nvPr/>
              </p:nvSpPr>
              <p:spPr>
                <a:xfrm>
                  <a:off x="3645815" y="1642139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  <a:endParaRPr lang="en-GB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645814" y="4120525"/>
                  <a:ext cx="202801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901700" indent="-901700"/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Mass	800 g</a:t>
                  </a:r>
                </a:p>
                <a:p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Volume 	40 cm</a:t>
                  </a:r>
                  <a:r>
                    <a:rPr lang="en-GB" sz="1600" baseline="300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3</a:t>
                  </a:r>
                  <a:endParaRPr lang="en-GB" sz="1600" baseline="300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6379803" y="1642139"/>
                <a:ext cx="2028016" cy="3063161"/>
                <a:chOff x="5962295" y="1642139"/>
                <a:chExt cx="2028016" cy="3063161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5962295" y="1642139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GB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5962296" y="4120525"/>
                  <a:ext cx="202801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901700" indent="-901700"/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Mass	1300 g</a:t>
                  </a:r>
                </a:p>
                <a:p>
                  <a:r>
                    <a:rPr lang="en-GB" sz="16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Volume 	160 cm</a:t>
                  </a:r>
                  <a:r>
                    <a:rPr lang="en-GB" sz="1600" baseline="300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3</a:t>
                  </a:r>
                  <a:endParaRPr lang="en-GB" sz="1600" baseline="300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sp>
          <p:nvSpPr>
            <p:cNvPr id="22" name="Rounded Rectangle 21"/>
            <p:cNvSpPr/>
            <p:nvPr/>
          </p:nvSpPr>
          <p:spPr>
            <a:xfrm>
              <a:off x="4008998" y="3019231"/>
              <a:ext cx="963168" cy="841248"/>
            </a:xfrm>
            <a:prstGeom prst="roundRect">
              <a:avLst>
                <a:gd name="adj" fmla="val 652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>
                <a:rot lat="16800000" lon="1200000" rev="20400000"/>
              </a:camera>
              <a:lightRig rig="threePt" dir="t"/>
            </a:scene3d>
            <a:sp3d extrusionH="508000" prstMaterial="metal"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225320" y="2478711"/>
              <a:ext cx="963168" cy="841248"/>
            </a:xfrm>
            <a:prstGeom prst="roundRect">
              <a:avLst>
                <a:gd name="adj" fmla="val 6522"/>
              </a:avLst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>
                <a:rot lat="16800000" lon="1200000" rev="20400000"/>
              </a:camera>
              <a:lightRig rig="threePt" dir="t"/>
            </a:scene3d>
            <a:sp3d extrusionH="1016000" prstMaterial="metal"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Rounded Rectangle 22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72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Defining density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6297816" cy="2674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Objects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float in water if their density is less than the density of water.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sink if their density is higher.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statement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describes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density of an object?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weight of the object.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amount of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contains.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amount of mass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contains in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particular volume.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weight of the object for a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particular volume.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5017" y="962351"/>
            <a:ext cx="1800000" cy="2356021"/>
          </a:xfrm>
          <a:prstGeom prst="rect">
            <a:avLst/>
          </a:prstGeom>
        </p:spPr>
      </p:pic>
      <p:sp>
        <p:nvSpPr>
          <p:cNvPr id="18" name="Rounded Rectangle 17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73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 characteristics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889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matter</a:t>
            </a:r>
            <a:r>
              <a:rPr lang="en-US" dirty="0" smtClean="0"/>
              <a:t> is made from particles.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particle model helps us think about the particles in different substances or materials.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867800" y="1988351"/>
            <a:ext cx="7515781" cy="3266018"/>
            <a:chOff x="867800" y="1988351"/>
            <a:chExt cx="7515781" cy="3266018"/>
          </a:xfrm>
        </p:grpSpPr>
        <p:grpSp>
          <p:nvGrpSpPr>
            <p:cNvPr id="8" name="Group 7"/>
            <p:cNvGrpSpPr/>
            <p:nvPr/>
          </p:nvGrpSpPr>
          <p:grpSpPr>
            <a:xfrm>
              <a:off x="3502720" y="2618793"/>
              <a:ext cx="2131669" cy="1601744"/>
              <a:chOff x="3607583" y="2616172"/>
              <a:chExt cx="2131669" cy="1601744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5323616" y="3779355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4010528" y="3781369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4458290" y="3802280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911187" y="3781369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3749643" y="3453109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4252391" y="3434679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4685698" y="3437813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110764" y="3410921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013094" y="2643160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4446036" y="2616172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3607583" y="2778860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759182" y="3025335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4964102" y="2647218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911791" y="3063204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4332317" y="3022177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180756" y="3009190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6324530" y="1988351"/>
              <a:ext cx="2059051" cy="3266018"/>
              <a:chOff x="6069192" y="2266464"/>
              <a:chExt cx="2059051" cy="3266018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7712607" y="3897001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069192" y="5116846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7563353" y="2266464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6404527" y="2538003"/>
                <a:ext cx="415636" cy="4156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sp3d>
                <a:bevelT w="20320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867800" y="2518624"/>
              <a:ext cx="1700644" cy="1698544"/>
              <a:chOff x="1352606" y="2538003"/>
              <a:chExt cx="1700644" cy="169854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352606" y="2538003"/>
                <a:ext cx="1700644" cy="415636"/>
                <a:chOff x="1389274" y="2538003"/>
                <a:chExt cx="1700644" cy="415636"/>
              </a:xfrm>
            </p:grpSpPr>
            <p:sp>
              <p:nvSpPr>
                <p:cNvPr id="5" name="Oval 4"/>
                <p:cNvSpPr/>
                <p:nvPr/>
              </p:nvSpPr>
              <p:spPr>
                <a:xfrm>
                  <a:off x="1389274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1817610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2245946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2674282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1352606" y="2965639"/>
                <a:ext cx="1700644" cy="415636"/>
                <a:chOff x="1389274" y="2538003"/>
                <a:chExt cx="1700644" cy="415636"/>
              </a:xfrm>
            </p:grpSpPr>
            <p:sp>
              <p:nvSpPr>
                <p:cNvPr id="16" name="Oval 15"/>
                <p:cNvSpPr/>
                <p:nvPr/>
              </p:nvSpPr>
              <p:spPr>
                <a:xfrm>
                  <a:off x="1389274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1817610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245946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2674282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1352606" y="3393275"/>
                <a:ext cx="1700644" cy="415636"/>
                <a:chOff x="1389274" y="2538003"/>
                <a:chExt cx="1700644" cy="415636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1389274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1817610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2245946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2674282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1352606" y="3820911"/>
                <a:ext cx="1700644" cy="415636"/>
                <a:chOff x="1389274" y="2538003"/>
                <a:chExt cx="1700644" cy="415636"/>
              </a:xfrm>
            </p:grpSpPr>
            <p:sp>
              <p:nvSpPr>
                <p:cNvPr id="27" name="Oval 26"/>
                <p:cNvSpPr/>
                <p:nvPr/>
              </p:nvSpPr>
              <p:spPr>
                <a:xfrm>
                  <a:off x="1389274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1817610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2245946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2674282" y="2538003"/>
                  <a:ext cx="415636" cy="415636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>
                  <a:bevelT w="203200" h="2032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0" name="TextBox 59"/>
            <p:cNvSpPr txBox="1"/>
            <p:nvPr/>
          </p:nvSpPr>
          <p:spPr>
            <a:xfrm>
              <a:off x="1084710" y="4452197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Solid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935142" y="4452197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Liquid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720643" y="4452197"/>
              <a:ext cx="1266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Gas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152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Particle characteristics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These statements are about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particles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in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the solid, liquid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and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gas states.</a:t>
            </a: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What do you think about each one?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particles have mass.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have a volume.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52701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substance or material is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made of particles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 </a:t>
            </a:r>
            <a:r>
              <a:rPr lang="en-GB" sz="16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nothing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else.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84" y="1548604"/>
            <a:ext cx="5383476" cy="2348204"/>
          </a:xfrm>
          <a:prstGeom prst="rect">
            <a:avLst/>
          </a:prstGeom>
        </p:spPr>
      </p:pic>
      <p:sp>
        <p:nvSpPr>
          <p:cNvPr id="45" name="Rounded Rectangle 44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30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Cold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480560" cy="1726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 floats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water.</a:t>
            </a:r>
          </a:p>
          <a:p>
            <a:pPr marL="541338" indent="-541338">
              <a:defRPr/>
            </a:pPr>
            <a:r>
              <a:rPr lang="en-US" b="1" dirty="0"/>
              <a:t>a.</a:t>
            </a:r>
            <a:r>
              <a:rPr lang="en-US" dirty="0"/>
              <a:t>	What do you think about the density of ice?</a:t>
            </a:r>
          </a:p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6161" y="1429091"/>
            <a:ext cx="4865571" cy="927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2383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198" y="563886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39" y="563653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Ice has a higher density than water.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Ice has a lower density than water.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Ice has the same density as water.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7353" y="893388"/>
            <a:ext cx="2424289" cy="317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00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Cold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197" y="900355"/>
            <a:ext cx="8285163" cy="16260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>
                <a:tab pos="539750" algn="l"/>
              </a:tabLst>
              <a:defRPr/>
            </a:pPr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b.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	Which two statements best explain your last answer?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>
                <a:tab pos="539750" algn="l"/>
              </a:tabLst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	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>
                <a:tab pos="539750" algn="l"/>
              </a:tabLst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</a:t>
            </a:r>
            <a:r>
              <a:rPr lang="en-US" i="1" dirty="0" smtClean="0">
                <a:solidFill>
                  <a:srgbClr val="1F497D">
                    <a:lumMod val="50000"/>
                  </a:srgbClr>
                </a:solidFill>
              </a:rPr>
              <a:t>Pick </a:t>
            </a:r>
            <a:r>
              <a:rPr lang="en-US" b="1" i="1" dirty="0" smtClean="0">
                <a:solidFill>
                  <a:srgbClr val="1F497D">
                    <a:lumMod val="50000"/>
                  </a:srgbClr>
                </a:solidFill>
              </a:rPr>
              <a:t>one</a:t>
            </a:r>
            <a:r>
              <a:rPr lang="en-US" i="1" dirty="0" smtClean="0">
                <a:solidFill>
                  <a:srgbClr val="1F497D">
                    <a:lumMod val="50000"/>
                  </a:srgbClr>
                </a:solidFill>
              </a:rPr>
              <a:t> statement from </a:t>
            </a:r>
            <a:r>
              <a:rPr lang="en-US" b="1" i="1" dirty="0" smtClean="0">
                <a:solidFill>
                  <a:srgbClr val="1F497D">
                    <a:lumMod val="50000"/>
                  </a:srgbClr>
                </a:solidFill>
              </a:rPr>
              <a:t>each column</a:t>
            </a:r>
            <a:r>
              <a:rPr lang="en-US" i="1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02382" y="4965208"/>
            <a:ext cx="3960000" cy="1080000"/>
            <a:chOff x="402382" y="4965208"/>
            <a:chExt cx="3873222" cy="1080000"/>
          </a:xfrm>
        </p:grpSpPr>
        <p:sp>
          <p:nvSpPr>
            <p:cNvPr id="35" name="Rectangle 34"/>
            <p:cNvSpPr/>
            <p:nvPr/>
          </p:nvSpPr>
          <p:spPr>
            <a:xfrm>
              <a:off x="402382" y="4965208"/>
              <a:ext cx="3873222" cy="1080000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57197" y="5320542"/>
              <a:ext cx="465826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4883" y="5001208"/>
              <a:ext cx="3168860" cy="100800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particles in ice have less mass than those in water.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02382" y="3754427"/>
            <a:ext cx="3960000" cy="1080000"/>
            <a:chOff x="402382" y="3948394"/>
            <a:chExt cx="3873222" cy="1080000"/>
          </a:xfrm>
        </p:grpSpPr>
        <p:sp>
          <p:nvSpPr>
            <p:cNvPr id="38" name="Rectangle 37"/>
            <p:cNvSpPr/>
            <p:nvPr/>
          </p:nvSpPr>
          <p:spPr>
            <a:xfrm>
              <a:off x="402382" y="3948394"/>
              <a:ext cx="3873222" cy="1080000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57197" y="4303728"/>
              <a:ext cx="465826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77839" y="3984394"/>
              <a:ext cx="3168860" cy="100800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particles in ice have more mass than those in water.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02382" y="2543646"/>
            <a:ext cx="3960000" cy="1080000"/>
            <a:chOff x="441773" y="2543646"/>
            <a:chExt cx="3873222" cy="1080000"/>
          </a:xfrm>
        </p:grpSpPr>
        <p:sp>
          <p:nvSpPr>
            <p:cNvPr id="41" name="Rectangle 40"/>
            <p:cNvSpPr/>
            <p:nvPr/>
          </p:nvSpPr>
          <p:spPr>
            <a:xfrm>
              <a:off x="441773" y="2543646"/>
              <a:ext cx="3873222" cy="1080000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57198" y="2898980"/>
              <a:ext cx="465826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14883" y="2579646"/>
              <a:ext cx="3168860" cy="100800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particles in ice and water are identical.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764763" y="4970058"/>
            <a:ext cx="3960000" cy="1080000"/>
            <a:chOff x="402382" y="4965208"/>
            <a:chExt cx="3873222" cy="1080000"/>
          </a:xfrm>
        </p:grpSpPr>
        <p:sp>
          <p:nvSpPr>
            <p:cNvPr id="20" name="Rectangle 19"/>
            <p:cNvSpPr/>
            <p:nvPr/>
          </p:nvSpPr>
          <p:spPr>
            <a:xfrm>
              <a:off x="402382" y="4965208"/>
              <a:ext cx="3873222" cy="1080000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7197" y="5320542"/>
              <a:ext cx="465826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4883" y="5001208"/>
              <a:ext cx="3168860" cy="100800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number </a:t>
              </a:r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of particles in 1cm</a:t>
              </a:r>
              <a:r>
                <a:rPr lang="en-GB" baseline="300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of ice </a:t>
              </a:r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is the same as in </a:t>
              </a:r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1cm</a:t>
              </a:r>
              <a:r>
                <a:rPr lang="en-GB" baseline="300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of water</a:t>
              </a:r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.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764763" y="3759277"/>
            <a:ext cx="3960000" cy="1080000"/>
            <a:chOff x="402382" y="3948394"/>
            <a:chExt cx="3873222" cy="1080000"/>
          </a:xfrm>
        </p:grpSpPr>
        <p:sp>
          <p:nvSpPr>
            <p:cNvPr id="24" name="Rectangle 23"/>
            <p:cNvSpPr/>
            <p:nvPr/>
          </p:nvSpPr>
          <p:spPr>
            <a:xfrm>
              <a:off x="402382" y="3948394"/>
              <a:ext cx="3873222" cy="1080000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7197" y="4303728"/>
              <a:ext cx="465826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839" y="3984394"/>
              <a:ext cx="3168860" cy="100800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There </a:t>
              </a:r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are fewer particles in 1cm</a:t>
              </a:r>
              <a:r>
                <a:rPr lang="en-GB" baseline="300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of ice than in 1cm</a:t>
              </a:r>
              <a:r>
                <a:rPr lang="en-GB" baseline="300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of water</a:t>
              </a:r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.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764763" y="2548496"/>
            <a:ext cx="3960000" cy="1080000"/>
            <a:chOff x="441773" y="2543646"/>
            <a:chExt cx="3873222" cy="1080000"/>
          </a:xfrm>
        </p:grpSpPr>
        <p:sp>
          <p:nvSpPr>
            <p:cNvPr id="28" name="Rectangle 27"/>
            <p:cNvSpPr/>
            <p:nvPr/>
          </p:nvSpPr>
          <p:spPr>
            <a:xfrm>
              <a:off x="441773" y="2543646"/>
              <a:ext cx="3873222" cy="1080000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57198" y="2898980"/>
              <a:ext cx="465826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14883" y="2579646"/>
              <a:ext cx="3168860" cy="100800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There are more particles in 1cm</a:t>
              </a:r>
              <a:r>
                <a:rPr lang="en-GB" baseline="300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of ice than in 1cm</a:t>
              </a:r>
              <a:r>
                <a:rPr lang="en-GB" baseline="300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of water.</a:t>
              </a: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3668" y="850731"/>
            <a:ext cx="1197176" cy="1566984"/>
          </a:xfrm>
          <a:prstGeom prst="rect">
            <a:avLst/>
          </a:prstGeom>
        </p:spPr>
      </p:pic>
      <p:sp>
        <p:nvSpPr>
          <p:cNvPr id="31" name="Rounded Rectangle 30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20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2" name="TextBox 1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 smtClean="0"/>
              <a:t>A </a:t>
            </a:r>
            <a:r>
              <a:rPr lang="en-GB" dirty="0"/>
              <a:t>folder </a:t>
            </a:r>
            <a:r>
              <a:rPr lang="en-GB" dirty="0" smtClean="0"/>
              <a:t>containing 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b="1" dirty="0" smtClean="0"/>
              <a:t>Teacher </a:t>
            </a:r>
            <a:r>
              <a:rPr lang="en-GB" b="1" dirty="0"/>
              <a:t>notes for this key concept </a:t>
            </a:r>
            <a:r>
              <a:rPr lang="en-GB" dirty="0" smtClean="0"/>
              <a:t>include </a:t>
            </a:r>
            <a:r>
              <a:rPr lang="en-GB" dirty="0"/>
              <a:t>a summary of the research evidence on relevant preconceptions and misunderstandings.</a:t>
            </a:r>
          </a:p>
          <a:p>
            <a:pPr>
              <a:spcAft>
                <a:spcPts val="1200"/>
              </a:spcAft>
            </a:pPr>
            <a:r>
              <a:rPr lang="en-GB" dirty="0"/>
              <a:t>A </a:t>
            </a:r>
            <a:r>
              <a:rPr lang="en-GB" dirty="0" smtClean="0"/>
              <a:t>full set of </a:t>
            </a:r>
            <a:r>
              <a:rPr lang="en-GB" b="1" dirty="0" smtClean="0"/>
              <a:t>student </a:t>
            </a:r>
            <a:r>
              <a:rPr lang="en-GB" b="1" dirty="0"/>
              <a:t>sheets and teacher notes </a:t>
            </a:r>
            <a:r>
              <a:rPr lang="en-GB" dirty="0" smtClean="0"/>
              <a:t>contain </a:t>
            </a:r>
            <a:r>
              <a:rPr lang="en-GB" dirty="0"/>
              <a:t>printable and editable worksheets, together with full teacher notes for each activity</a:t>
            </a:r>
            <a:r>
              <a:rPr lang="en-GB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Teacher notes include a summary of research evidence, guidance for using the activity and expected answers.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3126"/>
            <a:ext cx="8285163" cy="859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</a:t>
            </a:r>
            <a:r>
              <a:rPr lang="en-GB" sz="1600" dirty="0" smtClean="0"/>
              <a:t>response activities to challenge misunderstandings and to develop and consolidate a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159781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density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810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Density of an object is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amount of mass it contains in a particular volume.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144297" y="1894794"/>
            <a:ext cx="4256503" cy="1070586"/>
            <a:chOff x="2233630" y="3846390"/>
            <a:chExt cx="4256503" cy="1070586"/>
          </a:xfrm>
        </p:grpSpPr>
        <p:grpSp>
          <p:nvGrpSpPr>
            <p:cNvPr id="6" name="Group 5"/>
            <p:cNvGrpSpPr/>
            <p:nvPr/>
          </p:nvGrpSpPr>
          <p:grpSpPr>
            <a:xfrm>
              <a:off x="2233630" y="3846390"/>
              <a:ext cx="4256503" cy="461665"/>
              <a:chOff x="870105" y="2450766"/>
              <a:chExt cx="3914308" cy="461665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870105" y="2527710"/>
                <a:ext cx="1208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Density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468328" y="2527710"/>
                <a:ext cx="7762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Mass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634457" y="2527710"/>
                <a:ext cx="11499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Volume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054039" y="2450766"/>
                <a:ext cx="4387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=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220168" y="2450766"/>
                <a:ext cx="438728" cy="415498"/>
              </a:xfrm>
              <a:prstGeom prst="rect">
                <a:avLst/>
              </a:prstGeom>
              <a:noFill/>
            </p:spPr>
            <p:txBody>
              <a:bodyPr wrap="square" tIns="0" rtlCol="0">
                <a:spAutoFit/>
              </a:bodyPr>
              <a:lstStyle/>
              <a:p>
                <a:pPr algn="ctr"/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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127175" y="4455311"/>
              <a:ext cx="1866698" cy="461665"/>
              <a:chOff x="1651287" y="2287967"/>
              <a:chExt cx="1866698" cy="46166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651287" y="2287967"/>
                <a:ext cx="4058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2400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ρ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518663" y="2287967"/>
                <a:ext cx="3894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296329" y="2287967"/>
                <a:ext cx="2216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V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140356" y="2334133"/>
                <a:ext cx="2950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=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991413" y="2334133"/>
                <a:ext cx="2216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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>
            <a:off x="1476589" y="3478901"/>
            <a:ext cx="5246746" cy="2159821"/>
            <a:chOff x="1566472" y="3769519"/>
            <a:chExt cx="5246746" cy="2159821"/>
          </a:xfrm>
        </p:grpSpPr>
        <p:sp>
          <p:nvSpPr>
            <p:cNvPr id="40" name="Rectangle 39"/>
            <p:cNvSpPr/>
            <p:nvPr/>
          </p:nvSpPr>
          <p:spPr>
            <a:xfrm>
              <a:off x="6093218" y="4719818"/>
              <a:ext cx="720000" cy="72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scene3d>
              <a:camera prst="orthographicFront">
                <a:rot lat="1200000" lon="1200000" rev="0"/>
              </a:camera>
              <a:lightRig rig="threePt" dir="t"/>
            </a:scene3d>
            <a:sp3d extrusionH="73025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1566472" y="3769519"/>
              <a:ext cx="3279312" cy="2159821"/>
              <a:chOff x="1566472" y="3769519"/>
              <a:chExt cx="3279312" cy="2159821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1566472" y="4359818"/>
                <a:ext cx="2880000" cy="1440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>
                  <a:rot lat="1200000" lon="1200000" rev="0"/>
                </a:camera>
                <a:lightRig rig="threePt" dir="t"/>
              </a:scene3d>
              <a:sp3d extrusionH="1435100"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1" name="Group 80"/>
              <p:cNvGrpSpPr/>
              <p:nvPr/>
            </p:nvGrpSpPr>
            <p:grpSpPr>
              <a:xfrm>
                <a:off x="1655142" y="3769519"/>
                <a:ext cx="3190642" cy="2159821"/>
                <a:chOff x="1655142" y="3769519"/>
                <a:chExt cx="3190642" cy="2159821"/>
              </a:xfrm>
            </p:grpSpPr>
            <p:grpSp>
              <p:nvGrpSpPr>
                <p:cNvPr id="57" name="Group 56"/>
                <p:cNvGrpSpPr/>
                <p:nvPr/>
              </p:nvGrpSpPr>
              <p:grpSpPr>
                <a:xfrm>
                  <a:off x="1656962" y="4224698"/>
                  <a:ext cx="2700840" cy="1704642"/>
                  <a:chOff x="1656962" y="4224698"/>
                  <a:chExt cx="2700840" cy="1704642"/>
                </a:xfrm>
              </p:grpSpPr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1658781" y="4224698"/>
                    <a:ext cx="2699021" cy="1704642"/>
                    <a:chOff x="1658781" y="4224698"/>
                    <a:chExt cx="2699021" cy="1704642"/>
                  </a:xfrm>
                </p:grpSpPr>
                <p:cxnSp>
                  <p:nvCxnSpPr>
                    <p:cNvPr id="42" name="Straight Connector 41"/>
                    <p:cNvCxnSpPr/>
                    <p:nvPr/>
                  </p:nvCxnSpPr>
                  <p:spPr>
                    <a:xfrm>
                      <a:off x="3008291" y="4397918"/>
                      <a:ext cx="0" cy="13608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>
                      <a:off x="3683046" y="4486636"/>
                      <a:ext cx="0" cy="13608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/>
                    <p:cNvCxnSpPr/>
                    <p:nvPr/>
                  </p:nvCxnSpPr>
                  <p:spPr>
                    <a:xfrm>
                      <a:off x="2333536" y="4305661"/>
                      <a:ext cx="0" cy="13608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/>
                    <p:cNvCxnSpPr/>
                    <p:nvPr/>
                  </p:nvCxnSpPr>
                  <p:spPr>
                    <a:xfrm>
                      <a:off x="1658781" y="4224698"/>
                      <a:ext cx="0" cy="13608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>
                      <a:off x="4357802" y="4568540"/>
                      <a:ext cx="0" cy="13608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6" name="Group 55"/>
                  <p:cNvGrpSpPr/>
                  <p:nvPr/>
                </p:nvGrpSpPr>
                <p:grpSpPr>
                  <a:xfrm>
                    <a:off x="1656962" y="4230296"/>
                    <a:ext cx="2699020" cy="1696087"/>
                    <a:chOff x="1656962" y="4230296"/>
                    <a:chExt cx="2699020" cy="1696087"/>
                  </a:xfrm>
                </p:grpSpPr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>
                      <a:off x="1656962" y="4230296"/>
                      <a:ext cx="2699020" cy="343842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/>
                    <p:cNvCxnSpPr/>
                    <p:nvPr/>
                  </p:nvCxnSpPr>
                  <p:spPr>
                    <a:xfrm>
                      <a:off x="1656962" y="4906419"/>
                      <a:ext cx="2699020" cy="343842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Connector 54"/>
                    <p:cNvCxnSpPr/>
                    <p:nvPr/>
                  </p:nvCxnSpPr>
                  <p:spPr>
                    <a:xfrm>
                      <a:off x="1656962" y="5582541"/>
                      <a:ext cx="2699020" cy="343842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75" name="Group 74"/>
                <p:cNvGrpSpPr/>
                <p:nvPr/>
              </p:nvGrpSpPr>
              <p:grpSpPr>
                <a:xfrm>
                  <a:off x="1655142" y="3769519"/>
                  <a:ext cx="3190642" cy="804619"/>
                  <a:chOff x="1655142" y="3769519"/>
                  <a:chExt cx="3190642" cy="804619"/>
                </a:xfrm>
              </p:grpSpPr>
              <p:cxnSp>
                <p:nvCxnSpPr>
                  <p:cNvPr id="59" name="Straight Connector 58"/>
                  <p:cNvCxnSpPr/>
                  <p:nvPr/>
                </p:nvCxnSpPr>
                <p:spPr>
                  <a:xfrm flipV="1">
                    <a:off x="1655142" y="3769519"/>
                    <a:ext cx="487983" cy="46373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 flipV="1">
                    <a:off x="2330807" y="3858400"/>
                    <a:ext cx="487983" cy="46373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 flipV="1">
                    <a:off x="3006472" y="3941818"/>
                    <a:ext cx="487983" cy="46373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/>
                  <p:nvPr/>
                </p:nvCxnSpPr>
                <p:spPr>
                  <a:xfrm flipV="1">
                    <a:off x="3682137" y="4020102"/>
                    <a:ext cx="487983" cy="46373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/>
                  <p:nvPr/>
                </p:nvCxnSpPr>
                <p:spPr>
                  <a:xfrm flipV="1">
                    <a:off x="4357801" y="4110403"/>
                    <a:ext cx="487983" cy="46373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/>
                  <p:nvPr/>
                </p:nvCxnSpPr>
                <p:spPr>
                  <a:xfrm>
                    <a:off x="2143125" y="3769519"/>
                    <a:ext cx="2702659" cy="340884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1902539" y="4001387"/>
                    <a:ext cx="2702659" cy="340884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0" name="Group 79"/>
                <p:cNvGrpSpPr/>
                <p:nvPr/>
              </p:nvGrpSpPr>
              <p:grpSpPr>
                <a:xfrm>
                  <a:off x="4357801" y="4110403"/>
                  <a:ext cx="487983" cy="1811503"/>
                  <a:chOff x="4357801" y="4110403"/>
                  <a:chExt cx="487983" cy="1811503"/>
                </a:xfrm>
              </p:grpSpPr>
              <p:cxnSp>
                <p:nvCxnSpPr>
                  <p:cNvPr id="66" name="Straight Connector 65"/>
                  <p:cNvCxnSpPr/>
                  <p:nvPr/>
                </p:nvCxnSpPr>
                <p:spPr>
                  <a:xfrm flipV="1">
                    <a:off x="4357801" y="4784286"/>
                    <a:ext cx="487983" cy="463735"/>
                  </a:xfrm>
                  <a:prstGeom prst="line">
                    <a:avLst/>
                  </a:prstGeom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 flipV="1">
                    <a:off x="4357801" y="5463767"/>
                    <a:ext cx="487983" cy="458139"/>
                  </a:xfrm>
                  <a:prstGeom prst="line">
                    <a:avLst/>
                  </a:prstGeom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/>
                  <p:nvPr/>
                </p:nvCxnSpPr>
                <p:spPr>
                  <a:xfrm>
                    <a:off x="4845784" y="4110403"/>
                    <a:ext cx="0" cy="1353364"/>
                  </a:xfrm>
                  <a:prstGeom prst="line">
                    <a:avLst/>
                  </a:prstGeom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/>
                  <p:nvPr/>
                </p:nvCxnSpPr>
                <p:spPr>
                  <a:xfrm>
                    <a:off x="4600883" y="4339471"/>
                    <a:ext cx="0" cy="1353364"/>
                  </a:xfrm>
                  <a:prstGeom prst="line">
                    <a:avLst/>
                  </a:prstGeom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25406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density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889957" y="1810474"/>
            <a:ext cx="3152096" cy="847379"/>
          </a:xfrm>
          <a:prstGeom prst="wedgeRoundRectCallout">
            <a:avLst>
              <a:gd name="adj1" fmla="val 40127"/>
              <a:gd name="adj2" fmla="val 8152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Sana: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volume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 measured in cm</a:t>
            </a:r>
            <a:r>
              <a:rPr lang="en-GB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m</a:t>
            </a:r>
            <a:r>
              <a:rPr lang="en-GB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ctr"/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154392" y="5061522"/>
            <a:ext cx="5418108" cy="744090"/>
          </a:xfrm>
          <a:prstGeom prst="wedgeRoundRectCallout">
            <a:avLst>
              <a:gd name="adj1" fmla="val -25216"/>
              <a:gd name="adj2" fmla="val -10306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Violet: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density has two different units. The number calculated is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same for both.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310502" y="3322022"/>
            <a:ext cx="2392726" cy="1084287"/>
          </a:xfrm>
          <a:prstGeom prst="wedgeRoundRectCallout">
            <a:avLst>
              <a:gd name="adj1" fmla="val -75773"/>
              <a:gd name="adj2" fmla="val -1771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Ursula: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mass can be measured in kg or g.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4904410" y="1468043"/>
            <a:ext cx="2982998" cy="1146913"/>
          </a:xfrm>
          <a:prstGeom prst="wedgeRoundRectCallout">
            <a:avLst>
              <a:gd name="adj1" fmla="val -41188"/>
              <a:gd name="adj2" fmla="val 7675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Teagan: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density is usually measured in kg/m</a:t>
            </a:r>
            <a:r>
              <a:rPr lang="en-GB" baseline="300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kg/cm</a:t>
            </a:r>
            <a:r>
              <a:rPr lang="en-GB" baseline="300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217895" cy="63288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 the units that density is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measured in.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291543" y="3377640"/>
            <a:ext cx="2575920" cy="1642738"/>
          </a:xfrm>
          <a:prstGeom prst="wedgeRoundRectCallout">
            <a:avLst>
              <a:gd name="adj1" fmla="val 69583"/>
              <a:gd name="adj2" fmla="val -2792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Wiktoria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litre of water has a mass of 1 kg, so the density of water is 1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g/cm</a:t>
            </a:r>
            <a:r>
              <a:rPr lang="en-GB" baseline="300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79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2" name="TextBox 1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 smtClean="0"/>
              <a:t>A </a:t>
            </a:r>
            <a:r>
              <a:rPr lang="en-GB" dirty="0"/>
              <a:t>folder </a:t>
            </a:r>
            <a:r>
              <a:rPr lang="en-GB" dirty="0" smtClean="0"/>
              <a:t>containing 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b="1" dirty="0" smtClean="0"/>
              <a:t>Teacher </a:t>
            </a:r>
            <a:r>
              <a:rPr lang="en-GB" b="1" dirty="0"/>
              <a:t>notes for this key concept </a:t>
            </a:r>
            <a:r>
              <a:rPr lang="en-GB" dirty="0" smtClean="0"/>
              <a:t>include </a:t>
            </a:r>
            <a:r>
              <a:rPr lang="en-GB" dirty="0"/>
              <a:t>a summary of the research evidence on relevant preconceptions and misunderstandings.</a:t>
            </a:r>
          </a:p>
          <a:p>
            <a:pPr>
              <a:spcAft>
                <a:spcPts val="1200"/>
              </a:spcAft>
            </a:pPr>
            <a:r>
              <a:rPr lang="en-GB" dirty="0"/>
              <a:t>A </a:t>
            </a:r>
            <a:r>
              <a:rPr lang="en-GB" dirty="0" smtClean="0"/>
              <a:t>full set of </a:t>
            </a:r>
            <a:r>
              <a:rPr lang="en-GB" b="1" dirty="0" smtClean="0"/>
              <a:t>student </a:t>
            </a:r>
            <a:r>
              <a:rPr lang="en-GB" b="1" dirty="0"/>
              <a:t>sheets and teacher notes </a:t>
            </a:r>
            <a:r>
              <a:rPr lang="en-GB" dirty="0" smtClean="0"/>
              <a:t>contain </a:t>
            </a:r>
            <a:r>
              <a:rPr lang="en-GB" dirty="0"/>
              <a:t>printable and editable worksheets, together with full teacher notes for each activity</a:t>
            </a:r>
            <a:r>
              <a:rPr lang="en-GB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Teacher notes include a summary of research evidence, guidance for using the activity, expected answers and a section with suggestions of how to respond to students’ misunderstandings.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3126"/>
            <a:ext cx="8285163" cy="1803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Then </a:t>
            </a:r>
            <a:r>
              <a:rPr lang="en-GB" sz="1600" dirty="0"/>
              <a:t>decide how to best focus and sequence your teaching.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Use </a:t>
            </a:r>
            <a:r>
              <a:rPr lang="en-GB" sz="1600" dirty="0"/>
              <a:t>further diagnostic questions and response activities to move student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35068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Measuring density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843269" y="2283999"/>
            <a:ext cx="1421700" cy="999912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4336169" cy="52948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Some students are discussing the units that density is measured 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499208"/>
            <a:ext cx="8748828" cy="183378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density?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wrong about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density?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your own description of the units used to measure density.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Include all the important detail.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943523" y="1534826"/>
            <a:ext cx="2808531" cy="679087"/>
          </a:xfrm>
          <a:prstGeom prst="wedgeRoundRectCallout">
            <a:avLst>
              <a:gd name="adj1" fmla="val 56147"/>
              <a:gd name="adj2" fmla="val 4519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Sana: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volume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 measured in cm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m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ctr"/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3483065" y="3603737"/>
            <a:ext cx="4827558" cy="663003"/>
          </a:xfrm>
          <a:prstGeom prst="wedgeRoundRectCallout">
            <a:avLst>
              <a:gd name="adj1" fmla="val -28241"/>
              <a:gd name="adj2" fmla="val -7912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Violet: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density has two different units. The number calculated is the same for both.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5896844" y="2317784"/>
            <a:ext cx="2131929" cy="966127"/>
          </a:xfrm>
          <a:prstGeom prst="wedgeRoundRectCallout">
            <a:avLst>
              <a:gd name="adj1" fmla="val -73539"/>
              <a:gd name="adj2" fmla="val -983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Ursula: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mass can be measured in kg or g.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4715316" y="933182"/>
            <a:ext cx="2657864" cy="1021928"/>
          </a:xfrm>
          <a:prstGeom prst="wedgeRoundRectCallout">
            <a:avLst>
              <a:gd name="adj1" fmla="val -41188"/>
              <a:gd name="adj2" fmla="val 7675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Teagan: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density is usually measured in kg/m</a:t>
            </a:r>
            <a:r>
              <a:rPr lang="en-GB" sz="1600" baseline="300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kg/cm</a:t>
            </a:r>
            <a:r>
              <a:rPr lang="en-GB" sz="1600" baseline="300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Rounded Rectangular Callout 38"/>
          <p:cNvSpPr/>
          <p:nvPr/>
        </p:nvSpPr>
        <p:spPr>
          <a:xfrm>
            <a:off x="802451" y="2627606"/>
            <a:ext cx="2295156" cy="1463721"/>
          </a:xfrm>
          <a:prstGeom prst="wedgeRoundRectCallout">
            <a:avLst>
              <a:gd name="adj1" fmla="val 67212"/>
              <a:gd name="adj2" fmla="val -33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Wiktoria</a:t>
            </a: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litre of water has a mass of 1 kg, so the density of water is 1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g/cm</a:t>
            </a:r>
            <a:r>
              <a:rPr lang="en-GB" sz="1600" baseline="300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le 28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88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7401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Modelling density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59" y="905773"/>
            <a:ext cx="4000205" cy="238748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using models to explain why some substances have a higher density than others.</a:t>
            </a:r>
          </a:p>
          <a:p>
            <a:pPr>
              <a:lnSpc>
                <a:spcPct val="114000"/>
              </a:lnSpc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are using balls of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modelling clay and thin sticks.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3572677"/>
            <a:ext cx="8748828" cy="271262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>
              <a:lnSpc>
                <a:spcPct val="114000"/>
              </a:lnSpc>
              <a:spcAft>
                <a:spcPts val="600"/>
              </a:spcAft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good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models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explaining density.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are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accurate models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explaining density.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the particle model to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why some substances have a higher density than others.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5864" y="657926"/>
            <a:ext cx="2695074" cy="2904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35257" t="13939" r="13016" b="30752"/>
          <a:stretch/>
        </p:blipFill>
        <p:spPr>
          <a:xfrm>
            <a:off x="6890603" y="972743"/>
            <a:ext cx="2037930" cy="2274592"/>
          </a:xfrm>
          <a:prstGeom prst="rect">
            <a:avLst/>
          </a:prstGeom>
        </p:spPr>
      </p:pic>
      <p:sp>
        <p:nvSpPr>
          <p:cNvPr id="8" name="Rounded Rectangle 7">
            <a:hlinkClick r:id="rId6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0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 anomaly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28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 floats in water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a piece of rock sinks.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9250" y="1709403"/>
            <a:ext cx="2789737" cy="365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51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 anomaly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28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 particle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diagrams for the rock, water and ice.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894974"/>
            <a:ext cx="2789737" cy="365148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419475" y="1474958"/>
            <a:ext cx="2700000" cy="2138554"/>
            <a:chOff x="3419475" y="1474958"/>
            <a:chExt cx="2700000" cy="2138554"/>
          </a:xfrm>
        </p:grpSpPr>
        <p:sp>
          <p:nvSpPr>
            <p:cNvPr id="3" name="Rounded Rectangle 2"/>
            <p:cNvSpPr/>
            <p:nvPr/>
          </p:nvSpPr>
          <p:spPr>
            <a:xfrm>
              <a:off x="3419475" y="1474958"/>
              <a:ext cx="2700000" cy="1800000"/>
            </a:xfrm>
            <a:prstGeom prst="roundRect">
              <a:avLst>
                <a:gd name="adj" fmla="val 1453"/>
              </a:avLst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19475" y="3274958"/>
              <a:ext cx="270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Particles in ice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419475" y="4166479"/>
            <a:ext cx="2700000" cy="2127998"/>
            <a:chOff x="3419475" y="4166479"/>
            <a:chExt cx="2700000" cy="2127998"/>
          </a:xfrm>
        </p:grpSpPr>
        <p:sp>
          <p:nvSpPr>
            <p:cNvPr id="8" name="Rounded Rectangle 7"/>
            <p:cNvSpPr/>
            <p:nvPr/>
          </p:nvSpPr>
          <p:spPr>
            <a:xfrm>
              <a:off x="3419475" y="4166479"/>
              <a:ext cx="2700000" cy="1800000"/>
            </a:xfrm>
            <a:prstGeom prst="roundRect">
              <a:avLst>
                <a:gd name="adj" fmla="val 1453"/>
              </a:avLst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19475" y="5955923"/>
              <a:ext cx="270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Particles in rock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285182" y="2820718"/>
            <a:ext cx="2700000" cy="2138554"/>
            <a:chOff x="6285182" y="2851819"/>
            <a:chExt cx="2700000" cy="2138554"/>
          </a:xfrm>
        </p:grpSpPr>
        <p:sp>
          <p:nvSpPr>
            <p:cNvPr id="9" name="Rounded Rectangle 8"/>
            <p:cNvSpPr/>
            <p:nvPr/>
          </p:nvSpPr>
          <p:spPr>
            <a:xfrm>
              <a:off x="6285182" y="2851819"/>
              <a:ext cx="2700000" cy="1800000"/>
            </a:xfrm>
            <a:prstGeom prst="roundRect">
              <a:avLst>
                <a:gd name="adj" fmla="val 1453"/>
              </a:avLst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285182" y="4651819"/>
              <a:ext cx="270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Particles in water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160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5857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 anomaly – answers and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7153487" cy="714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iagrams showing </a:t>
            </a:r>
            <a:r>
              <a:rPr lang="en-US" sz="1600" dirty="0" smtClean="0"/>
              <a:t>how spherical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particles can be arranged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explain </a:t>
            </a:r>
            <a:r>
              <a:rPr lang="en-US" sz="1600" dirty="0" smtClean="0"/>
              <a:t>the densities of rock, water and ice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3113" y="703018"/>
            <a:ext cx="909550" cy="1190509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 rotWithShape="1">
          <a:blip r:embed="rId5"/>
          <a:srcRect l="52" t="8764" r="22251" b="8764"/>
          <a:stretch/>
        </p:blipFill>
        <p:spPr>
          <a:xfrm>
            <a:off x="466158" y="1972558"/>
            <a:ext cx="2520000" cy="1800000"/>
          </a:xfrm>
          <a:prstGeom prst="rect">
            <a:avLst/>
          </a:prstGeom>
        </p:spPr>
      </p:pic>
      <p:pic>
        <p:nvPicPr>
          <p:cNvPr id="290" name="Picture 289"/>
          <p:cNvPicPr>
            <a:picLocks noChangeAspect="1"/>
          </p:cNvPicPr>
          <p:nvPr/>
        </p:nvPicPr>
        <p:blipFill rotWithShape="1">
          <a:blip r:embed="rId6"/>
          <a:srcRect l="8746" t="14263" r="8746" b="648"/>
          <a:stretch/>
        </p:blipFill>
        <p:spPr>
          <a:xfrm>
            <a:off x="3339780" y="1962038"/>
            <a:ext cx="2520000" cy="1800000"/>
          </a:xfrm>
          <a:prstGeom prst="rect">
            <a:avLst/>
          </a:prstGeom>
        </p:spPr>
      </p:pic>
      <p:pic>
        <p:nvPicPr>
          <p:cNvPr id="378" name="Picture 377"/>
          <p:cNvPicPr>
            <a:picLocks noChangeAspect="1"/>
          </p:cNvPicPr>
          <p:nvPr/>
        </p:nvPicPr>
        <p:blipFill rotWithShape="1">
          <a:blip r:embed="rId7"/>
          <a:srcRect t="8082" r="10914" b="791"/>
          <a:stretch/>
        </p:blipFill>
        <p:spPr>
          <a:xfrm>
            <a:off x="6222363" y="1950907"/>
            <a:ext cx="2520000" cy="1800000"/>
          </a:xfrm>
          <a:prstGeom prst="rect">
            <a:avLst/>
          </a:prstGeom>
        </p:spPr>
      </p:pic>
      <p:grpSp>
        <p:nvGrpSpPr>
          <p:cNvPr id="386" name="Group 385"/>
          <p:cNvGrpSpPr/>
          <p:nvPr/>
        </p:nvGrpSpPr>
        <p:grpSpPr>
          <a:xfrm>
            <a:off x="463368" y="1963428"/>
            <a:ext cx="8272481" cy="2147684"/>
            <a:chOff x="463368" y="1963428"/>
            <a:chExt cx="8272481" cy="2147684"/>
          </a:xfrm>
        </p:grpSpPr>
        <p:grpSp>
          <p:nvGrpSpPr>
            <p:cNvPr id="382" name="Group 381"/>
            <p:cNvGrpSpPr/>
            <p:nvPr/>
          </p:nvGrpSpPr>
          <p:grpSpPr>
            <a:xfrm>
              <a:off x="6195564" y="1963428"/>
              <a:ext cx="2540285" cy="2147684"/>
              <a:chOff x="6195564" y="1963428"/>
              <a:chExt cx="2540285" cy="2147684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6195564" y="3772558"/>
                <a:ext cx="2520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Particles in ice</a:t>
                </a:r>
                <a:endParaRPr lang="en-GB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1" name="Rounded Rectangle 170"/>
              <p:cNvSpPr/>
              <p:nvPr/>
            </p:nvSpPr>
            <p:spPr>
              <a:xfrm>
                <a:off x="6215849" y="1963428"/>
                <a:ext cx="2520000" cy="1800000"/>
              </a:xfrm>
              <a:prstGeom prst="roundRect">
                <a:avLst>
                  <a:gd name="adj" fmla="val 1453"/>
                </a:avLst>
              </a:prstGeom>
              <a:noFill/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4" name="Group 383"/>
            <p:cNvGrpSpPr/>
            <p:nvPr/>
          </p:nvGrpSpPr>
          <p:grpSpPr>
            <a:xfrm>
              <a:off x="3329466" y="1963428"/>
              <a:ext cx="2520000" cy="2138554"/>
              <a:chOff x="3329466" y="1963428"/>
              <a:chExt cx="2520000" cy="2138554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329466" y="3763428"/>
                <a:ext cx="2520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Particles in water</a:t>
                </a:r>
                <a:endParaRPr lang="en-GB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91" name="Rounded Rectangle 290"/>
              <p:cNvSpPr/>
              <p:nvPr/>
            </p:nvSpPr>
            <p:spPr>
              <a:xfrm>
                <a:off x="3329466" y="1963428"/>
                <a:ext cx="2520000" cy="1800000"/>
              </a:xfrm>
              <a:prstGeom prst="roundRect">
                <a:avLst>
                  <a:gd name="adj" fmla="val 1453"/>
                </a:avLst>
              </a:prstGeom>
              <a:noFill/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5" name="Group 384"/>
            <p:cNvGrpSpPr/>
            <p:nvPr/>
          </p:nvGrpSpPr>
          <p:grpSpPr>
            <a:xfrm>
              <a:off x="463368" y="1963428"/>
              <a:ext cx="2526168" cy="2138554"/>
              <a:chOff x="463368" y="1963428"/>
              <a:chExt cx="2526168" cy="2138554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463368" y="3763428"/>
                <a:ext cx="252616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Particles in rock</a:t>
                </a:r>
                <a:endParaRPr lang="en-GB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79" name="Rounded Rectangle 378"/>
              <p:cNvSpPr/>
              <p:nvPr/>
            </p:nvSpPr>
            <p:spPr>
              <a:xfrm>
                <a:off x="463368" y="1963428"/>
                <a:ext cx="2520000" cy="1800000"/>
              </a:xfrm>
              <a:prstGeom prst="roundRect">
                <a:avLst>
                  <a:gd name="adj" fmla="val 1453"/>
                </a:avLst>
              </a:prstGeom>
              <a:noFill/>
              <a:ln w="254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381" name="Text Placeholder 16"/>
          <p:cNvSpPr txBox="1">
            <a:spLocks/>
          </p:cNvSpPr>
          <p:nvPr/>
        </p:nvSpPr>
        <p:spPr>
          <a:xfrm>
            <a:off x="457199" y="4251366"/>
            <a:ext cx="8285164" cy="1864426"/>
          </a:xfrm>
          <a:prstGeom prst="rect">
            <a:avLst/>
          </a:prstGeom>
          <a:solidFill>
            <a:srgbClr val="FAFAEA"/>
          </a:solidFill>
          <a:ln w="12700">
            <a:solidFill>
              <a:srgbClr val="10253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0850" marR="0" lvl="0" indent="-45085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b="1" dirty="0" smtClean="0">
                <a:solidFill>
                  <a:srgbClr val="10253F"/>
                </a:solidFill>
              </a:rPr>
              <a:t>To answer:</a:t>
            </a:r>
          </a:p>
          <a:p>
            <a:pPr marL="450850" marR="0" lvl="0" indent="-45085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</a:rPr>
              <a:t>Why does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</a:rPr>
              <a:t> rock have a higher density than water?</a:t>
            </a:r>
          </a:p>
          <a:p>
            <a:pPr marL="450850" marR="0" lvl="0" indent="-45085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>
                <a:solidFill>
                  <a:srgbClr val="10253F"/>
                </a:solidFill>
              </a:rPr>
              <a:t>Why does ice have a lower density than water?</a:t>
            </a:r>
          </a:p>
          <a:p>
            <a:pPr marL="450850" marR="0" lvl="0" indent="-45085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</a:rPr>
              <a:t>What is wrong with the particle diagram that shows particles in ice?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10253F"/>
              </a:solidFill>
              <a:effectLst/>
              <a:uLnTx/>
              <a:uFillTx/>
            </a:endParaRPr>
          </a:p>
        </p:txBody>
      </p:sp>
      <p:sp>
        <p:nvSpPr>
          <p:cNvPr id="20" name="Rounded Rectangle 19">
            <a:hlinkClick r:id="rId8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00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Comparing density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92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These blocks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the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same size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aseline="0" dirty="0" smtClean="0">
                <a:solidFill>
                  <a:srgbClr val="1F497D">
                    <a:lumMod val="50000"/>
                  </a:srgbClr>
                </a:solidFill>
              </a:rPr>
              <a:t>	Which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block has the bigger density?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Block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has the bigger density.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Block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has the bigger density.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density of both blocks is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01136" y="1299767"/>
            <a:ext cx="6597289" cy="2022826"/>
            <a:chOff x="1205484" y="1069930"/>
            <a:chExt cx="6597289" cy="2022826"/>
          </a:xfrm>
        </p:grpSpPr>
        <p:grpSp>
          <p:nvGrpSpPr>
            <p:cNvPr id="3" name="Group 2"/>
            <p:cNvGrpSpPr/>
            <p:nvPr/>
          </p:nvGrpSpPr>
          <p:grpSpPr>
            <a:xfrm>
              <a:off x="2983535" y="1069930"/>
              <a:ext cx="3141165" cy="1080000"/>
              <a:chOff x="2839246" y="1187404"/>
              <a:chExt cx="3141165" cy="1080000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2839246" y="1187404"/>
                <a:ext cx="1080000" cy="1080000"/>
              </a:xfrm>
              <a:prstGeom prst="ellipse">
                <a:avLst/>
              </a:prstGeom>
              <a:blipFill>
                <a:blip r:embed="rId4"/>
                <a:tile tx="0" ty="0" sx="100000" sy="100000" flip="none" algn="tl"/>
              </a:blipFill>
              <a:ln>
                <a:noFill/>
              </a:ln>
              <a:scene3d>
                <a:camera prst="orthographicFront">
                  <a:rot lat="16800000" lon="0" rev="0"/>
                </a:camera>
                <a:lightRig rig="threePt" dir="t"/>
              </a:scene3d>
              <a:sp3d extrusionH="1270000">
                <a:bevelT w="38100" h="38100"/>
                <a:bevelB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900411" y="1187404"/>
                <a:ext cx="1080000" cy="1080000"/>
              </a:xfrm>
              <a:prstGeom prst="ellipse">
                <a:avLst/>
              </a:prstGeom>
              <a:blipFill>
                <a:blip r:embed="rId5"/>
                <a:tile tx="0" ty="0" sx="100000" sy="100000" flip="none" algn="tl"/>
              </a:blipFill>
              <a:ln>
                <a:noFill/>
              </a:ln>
              <a:scene3d>
                <a:camera prst="orthographicFront">
                  <a:rot lat="16800000" lon="0" rev="0"/>
                </a:camera>
                <a:lightRig rig="threePt" dir="t"/>
              </a:scene3d>
              <a:sp3d extrusionH="1270000">
                <a:bevelT w="38100" h="38100"/>
                <a:bevelB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205484" y="2507981"/>
              <a:ext cx="15263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Block </a:t>
              </a:r>
              <a:r>
                <a:rPr lang="en-GB" sz="16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Mass = 550g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276393" y="2507981"/>
              <a:ext cx="15263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Block </a:t>
              </a:r>
              <a:r>
                <a:rPr lang="en-GB" sz="16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Mass = 520g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608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Comparing density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11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These blocks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have the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same mass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block has the bigger density?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Block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has the bigger density.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Block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has the bigger density.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density of both blocks is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32182" y="1333069"/>
            <a:ext cx="5759739" cy="1743303"/>
            <a:chOff x="1732182" y="1333069"/>
            <a:chExt cx="5759739" cy="1743303"/>
          </a:xfrm>
        </p:grpSpPr>
        <p:sp>
          <p:nvSpPr>
            <p:cNvPr id="3" name="Hexagon 2"/>
            <p:cNvSpPr/>
            <p:nvPr/>
          </p:nvSpPr>
          <p:spPr>
            <a:xfrm>
              <a:off x="3007983" y="1333069"/>
              <a:ext cx="1222408" cy="1053800"/>
            </a:xfrm>
            <a:prstGeom prst="hexagon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lin ang="0" scaled="1"/>
              <a:tileRect/>
            </a:gradFill>
            <a:ln>
              <a:noFill/>
            </a:ln>
            <a:scene3d>
              <a:camera prst="orthographicFront">
                <a:rot lat="16800000" lon="0" rev="0"/>
              </a:camera>
              <a:lightRig rig="threePt" dir="t"/>
            </a:scene3d>
            <a:sp3d extrusionH="1270000" prstMaterial="metal">
              <a:bevelT w="38100" h="38100"/>
              <a:bevelB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Hexagon 15"/>
            <p:cNvSpPr/>
            <p:nvPr/>
          </p:nvSpPr>
          <p:spPr>
            <a:xfrm>
              <a:off x="5069148" y="1570636"/>
              <a:ext cx="1222408" cy="1053800"/>
            </a:xfrm>
            <a:prstGeom prst="hexagon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  <a:scene3d>
              <a:camera prst="orthographicFront">
                <a:rot lat="16800000" lon="0" rev="0"/>
              </a:camera>
              <a:lightRig rig="threePt" dir="t"/>
            </a:scene3d>
            <a:sp3d extrusionH="1016000" prstMaterial="metal">
              <a:bevelT w="38100" h="38100"/>
              <a:bevelB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32182" y="2737818"/>
              <a:ext cx="9669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Block </a:t>
              </a:r>
              <a:r>
                <a:rPr lang="en-GB" sz="16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526592" y="2737818"/>
              <a:ext cx="9653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Block </a:t>
              </a:r>
              <a:r>
                <a:rPr lang="en-GB" sz="16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893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Comparing density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88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These blocks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made of the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same material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marR="0" lvl="0" indent="-539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block has the bigger density?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Block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has the bigger density.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Block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has the bigger density.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density of both blocks is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32182" y="1311082"/>
            <a:ext cx="5759739" cy="1765290"/>
            <a:chOff x="1732182" y="1311082"/>
            <a:chExt cx="5759739" cy="1765290"/>
          </a:xfrm>
        </p:grpSpPr>
        <p:sp>
          <p:nvSpPr>
            <p:cNvPr id="17" name="TextBox 16"/>
            <p:cNvSpPr txBox="1"/>
            <p:nvPr/>
          </p:nvSpPr>
          <p:spPr>
            <a:xfrm>
              <a:off x="1732182" y="2737818"/>
              <a:ext cx="9669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Block </a:t>
              </a:r>
              <a:r>
                <a:rPr lang="en-GB" sz="16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26592" y="2737818"/>
              <a:ext cx="9653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Block </a:t>
              </a:r>
              <a:r>
                <a:rPr lang="en-GB" sz="16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3079187" y="1311082"/>
              <a:ext cx="1080000" cy="1080000"/>
            </a:xfrm>
            <a:prstGeom prst="roundRect">
              <a:avLst>
                <a:gd name="adj" fmla="val 3234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>
                <a:rot lat="16800000" lon="1200000" rev="20400000"/>
              </a:camera>
              <a:lightRig rig="threePt" dir="t"/>
            </a:scene3d>
            <a:sp3d extrusionH="1270000">
              <a:bevelT w="38100" h="38100"/>
              <a:bevelB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187844" y="1605164"/>
              <a:ext cx="1008000" cy="1008000"/>
            </a:xfrm>
            <a:prstGeom prst="roundRect">
              <a:avLst>
                <a:gd name="adj" fmla="val 3234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>
                <a:rot lat="16800000" lon="1200000" rev="20400000"/>
              </a:camera>
              <a:lightRig rig="threePt" dir="t"/>
            </a:scene3d>
            <a:sp3d extrusionH="1016000">
              <a:bevelT w="38100" h="38100"/>
              <a:bevelB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Rounded Rectangle 18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53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Railway sleepers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29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Sleepers hold railway tracks in place.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They make sure that the tracks are fixed at the right distance apart.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Railway sleepers can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 made of wood or concrete.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00" y="2311634"/>
            <a:ext cx="7095438" cy="357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39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Railway sleepers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describe the difference between each type of railway sleeper.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density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and density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concrete railway sleeper has more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than a wooden sleeper that is the same size. Concrete has a bigger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than wood. It has more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same volume.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concrete railway sleeper with the same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 wooden one is thinner in the middle and has a smaller volume.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wooden railway sleeper is hard to lift up because it has a big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If it is cut into different sized pieces, each piece will have a different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The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each piece will be the same.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GB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GB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07" y="5228822"/>
            <a:ext cx="7324589" cy="72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28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Railway sleepers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describe the difference between each type of railway sleeper.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density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and density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concrete railway sleeper has more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than a wooden sleeper that is the same size. Concrete has a bigger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than wood. It has more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same volume.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concrete railway sleeper with the same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 wooden one is thinner in the middle and has a smaller volume.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wooden railway sleeper is hard to lift up because it has a big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If it is cut into different sized pieces, each piece will have a different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The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_______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each piece will be the same.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GB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GB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22924" y="2268339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87542" y="2600999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density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043" y="2897024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4302" y="3346360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57608" y="4126338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4747693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97845" y="4745964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density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07" y="5228822"/>
            <a:ext cx="7324589" cy="728726"/>
          </a:xfrm>
          <a:prstGeom prst="rect">
            <a:avLst/>
          </a:prstGeom>
        </p:spPr>
      </p:pic>
      <p:sp>
        <p:nvSpPr>
          <p:cNvPr id="16" name="Rounded Rectangle 15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37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Density by numbers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31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marR="0" lvl="0" indent="-5349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block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has the biggest density?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57201" y="3333616"/>
            <a:ext cx="512618" cy="531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marR="0" lvl="0" indent="-5349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98599" y="1614798"/>
            <a:ext cx="7602363" cy="3179511"/>
            <a:chOff x="805455" y="1522905"/>
            <a:chExt cx="7602363" cy="3179511"/>
          </a:xfrm>
        </p:grpSpPr>
        <p:grpSp>
          <p:nvGrpSpPr>
            <p:cNvPr id="9" name="Group 8"/>
            <p:cNvGrpSpPr/>
            <p:nvPr/>
          </p:nvGrpSpPr>
          <p:grpSpPr>
            <a:xfrm>
              <a:off x="805455" y="1522905"/>
              <a:ext cx="2028015" cy="3179511"/>
              <a:chOff x="1329334" y="1522905"/>
              <a:chExt cx="2028015" cy="3179511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1756055" y="1522905"/>
                <a:ext cx="963168" cy="841248"/>
              </a:xfrm>
              <a:prstGeom prst="roundRect">
                <a:avLst>
                  <a:gd name="adj" fmla="val 6522"/>
                </a:avLst>
              </a:pr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scene3d>
                <a:camera prst="orthographicFront">
                  <a:rot lat="16800000" lon="1200000" rev="20400000"/>
                </a:camera>
                <a:lightRig rig="threePt" dir="t"/>
              </a:scene3d>
              <a:sp3d extrusionH="1905000" prstMaterial="metal"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329335" y="1642139"/>
                <a:ext cx="426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329334" y="4117641"/>
                <a:ext cx="202801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901700" indent="-901700"/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Mass	1344 g</a:t>
                </a:r>
              </a:p>
              <a:p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Volume 	150 cm</a:t>
                </a:r>
                <a:r>
                  <a:rPr lang="en-GB" sz="1600" baseline="300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  <a:endParaRPr lang="en-GB" sz="1600" baseline="300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3592629" y="1522905"/>
              <a:ext cx="2028015" cy="3179511"/>
              <a:chOff x="3645814" y="1522905"/>
              <a:chExt cx="2028015" cy="3179511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4072535" y="1522905"/>
                <a:ext cx="963168" cy="841248"/>
              </a:xfrm>
              <a:prstGeom prst="roundRect">
                <a:avLst>
                  <a:gd name="adj" fmla="val 6522"/>
                </a:avLst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scene3d>
                <a:camera prst="orthographicFront">
                  <a:rot lat="16800000" lon="1200000" rev="20400000"/>
                </a:camera>
                <a:lightRig rig="threePt" dir="t"/>
              </a:scene3d>
              <a:sp3d extrusionH="1905000" prstMaterial="metal"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</a:t>
                </a:r>
                <a:endParaRPr lang="en-GB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645815" y="1642139"/>
                <a:ext cx="426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645814" y="4117641"/>
                <a:ext cx="202801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901700" indent="-901700"/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Mass	1208 g</a:t>
                </a:r>
              </a:p>
              <a:p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Volume 	150 cm</a:t>
                </a:r>
                <a:r>
                  <a:rPr lang="en-GB" sz="1600" baseline="300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  <a:endParaRPr lang="en-GB" sz="1600" baseline="300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379803" y="1522905"/>
              <a:ext cx="2028015" cy="3179511"/>
              <a:chOff x="5962295" y="1522905"/>
              <a:chExt cx="2028015" cy="3179511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6389015" y="1522905"/>
                <a:ext cx="963168" cy="841248"/>
              </a:xfrm>
              <a:prstGeom prst="roundRect">
                <a:avLst>
                  <a:gd name="adj" fmla="val 6522"/>
                </a:avLst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scene3d>
                <a:camera prst="orthographicFront">
                  <a:rot lat="16800000" lon="1200000" rev="20400000"/>
                </a:camera>
                <a:lightRig rig="threePt" dir="t"/>
              </a:scene3d>
              <a:sp3d extrusionH="1905000" prstMaterial="metal"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    </a:t>
                </a:r>
                <a:endParaRPr lang="en-GB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962295" y="1642139"/>
                <a:ext cx="426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962295" y="4117641"/>
                <a:ext cx="202801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901700" indent="-901700"/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Mass	1310 g</a:t>
                </a:r>
              </a:p>
              <a:p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Volume 	150 cm</a:t>
                </a:r>
                <a:r>
                  <a:rPr lang="en-GB" sz="1600" baseline="300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  <a:endParaRPr lang="en-GB" sz="1600" baseline="300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084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AFCFE15-FDEF-4879-B745-B17B538379E5}" vid="{CE21557C-2589-4954-A45C-32C1018929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.BEST_14-16_Template_First slide ready</Template>
  <TotalTime>178</TotalTime>
  <Words>2804</Words>
  <Application>Microsoft Office PowerPoint</Application>
  <PresentationFormat>On-screen Show (4:3)</PresentationFormat>
  <Paragraphs>375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Arial Black</vt:lpstr>
      <vt:lpstr>Calibri</vt:lpstr>
      <vt:lpstr>Calibri Light</vt:lpstr>
      <vt:lpstr>Symbol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27</cp:revision>
  <dcterms:created xsi:type="dcterms:W3CDTF">2020-08-28T08:54:24Z</dcterms:created>
  <dcterms:modified xsi:type="dcterms:W3CDTF">2020-08-28T15:13:15Z</dcterms:modified>
</cp:coreProperties>
</file>